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8dafb183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8dafb183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8dafb183b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8dafb183b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8dafb183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8dafb183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8dafb183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8dafb183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8dafb1ad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8dafb1ad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974f938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974f938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8dafb18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8dafb18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8dafb183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8dafb183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chat.openai.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mL5wI3tkXkw"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huggingface.co/spaces/stabilityai/stable-diffus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wolframalpha.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mail.google.com/mail/u/0/#inbox?compose=new" TargetMode="External"/><Relationship Id="rId4" Type="http://schemas.openxmlformats.org/officeDocument/2006/relationships/hyperlink" Target="https://docs.google.com/document/d/1O-7GZzh1cY9IBd9llESEMt-J1Sa0C0Ka27rej3167os/edi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45297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Harnessing the Power of AI Tools for Entrepreneurs</a:t>
            </a:r>
            <a:endParaRPr/>
          </a:p>
          <a:p>
            <a:pPr indent="0" lvl="0" marL="0" rtl="0" algn="l">
              <a:spcBef>
                <a:spcPts val="0"/>
              </a:spcBef>
              <a:spcAft>
                <a:spcPts val="0"/>
              </a:spcAft>
              <a:buNone/>
            </a:pPr>
            <a:r>
              <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t>
            </a:r>
            <a:r>
              <a:rPr lang="en"/>
              <a:t>enerative Intelligence Tools for Entrepreneurs</a:t>
            </a:r>
            <a:endParaRPr/>
          </a:p>
        </p:txBody>
      </p:sp>
      <p:pic>
        <p:nvPicPr>
          <p:cNvPr id="88" name="Google Shape;88;p13"/>
          <p:cNvPicPr preferRelativeResize="0"/>
          <p:nvPr/>
        </p:nvPicPr>
        <p:blipFill>
          <a:blip r:embed="rId3">
            <a:alphaModFix/>
          </a:blip>
          <a:stretch>
            <a:fillRect/>
          </a:stretch>
        </p:blipFill>
        <p:spPr>
          <a:xfrm>
            <a:off x="5549625" y="1322450"/>
            <a:ext cx="2868100" cy="286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729450" y="1322450"/>
            <a:ext cx="7688100" cy="6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80"/>
              <a:t>Types of Generative Intelligence Tools:</a:t>
            </a:r>
            <a:endParaRPr sz="2980"/>
          </a:p>
        </p:txBody>
      </p:sp>
      <p:sp>
        <p:nvSpPr>
          <p:cNvPr id="94" name="Google Shape;94;p14"/>
          <p:cNvSpPr txBox="1"/>
          <p:nvPr>
            <p:ph idx="1" type="subTitle"/>
          </p:nvPr>
        </p:nvSpPr>
        <p:spPr>
          <a:xfrm>
            <a:off x="727950" y="2134750"/>
            <a:ext cx="7688100" cy="2592000"/>
          </a:xfrm>
          <a:prstGeom prst="rect">
            <a:avLst/>
          </a:prstGeom>
        </p:spPr>
        <p:txBody>
          <a:bodyPr anchorCtr="0" anchor="t" bIns="91425" lIns="91425" spcFirstLastPara="1" rIns="91425" wrap="square" tIns="91425">
            <a:noAutofit/>
          </a:bodyPr>
          <a:lstStyle/>
          <a:p>
            <a:pPr indent="-228600" lvl="0" marL="457200" rtl="0" algn="l">
              <a:lnSpc>
                <a:spcPct val="80000"/>
              </a:lnSpc>
              <a:spcBef>
                <a:spcPts val="0"/>
              </a:spcBef>
              <a:spcAft>
                <a:spcPts val="0"/>
              </a:spcAft>
              <a:buClr>
                <a:srgbClr val="444654"/>
              </a:buClr>
              <a:buSzPts val="1600"/>
              <a:buNone/>
            </a:pPr>
            <a:r>
              <a:t/>
            </a:r>
            <a:endParaRPr>
              <a:solidFill>
                <a:srgbClr val="444654"/>
              </a:solidFill>
            </a:endParaRPr>
          </a:p>
          <a:p>
            <a:pPr indent="-228600" lvl="0" marL="457200" rtl="0" algn="l">
              <a:lnSpc>
                <a:spcPct val="80000"/>
              </a:lnSpc>
              <a:spcBef>
                <a:spcPts val="0"/>
              </a:spcBef>
              <a:spcAft>
                <a:spcPts val="0"/>
              </a:spcAft>
              <a:buClr>
                <a:srgbClr val="444654"/>
              </a:buClr>
              <a:buSzPts val="1600"/>
              <a:buNone/>
            </a:pPr>
            <a:r>
              <a:rPr lang="en">
                <a:solidFill>
                  <a:srgbClr val="444654"/>
                </a:solidFill>
              </a:rPr>
              <a:t>Natural Language Processing (NLP) Models: Text</a:t>
            </a:r>
            <a:endParaRPr>
              <a:solidFill>
                <a:srgbClr val="444654"/>
              </a:solidFill>
            </a:endParaRPr>
          </a:p>
          <a:p>
            <a:pPr indent="-330200" lvl="1" marL="914400" rtl="0" algn="l">
              <a:lnSpc>
                <a:spcPct val="80000"/>
              </a:lnSpc>
              <a:spcBef>
                <a:spcPts val="0"/>
              </a:spcBef>
              <a:spcAft>
                <a:spcPts val="0"/>
              </a:spcAft>
              <a:buClr>
                <a:srgbClr val="444654"/>
              </a:buClr>
              <a:buSzPts val="1600"/>
              <a:buChar char="●"/>
            </a:pPr>
            <a:r>
              <a:rPr lang="en">
                <a:solidFill>
                  <a:srgbClr val="444654"/>
                </a:solidFill>
              </a:rPr>
              <a:t>Generate text-based content, such as articles, summaries, and translations.</a:t>
            </a:r>
            <a:endParaRPr>
              <a:solidFill>
                <a:srgbClr val="444654"/>
              </a:solidFill>
            </a:endParaRPr>
          </a:p>
          <a:p>
            <a:pPr indent="-330200" lvl="1" marL="914400" rtl="0" algn="l">
              <a:lnSpc>
                <a:spcPct val="80000"/>
              </a:lnSpc>
              <a:spcBef>
                <a:spcPts val="0"/>
              </a:spcBef>
              <a:spcAft>
                <a:spcPts val="0"/>
              </a:spcAft>
              <a:buClr>
                <a:srgbClr val="444654"/>
              </a:buClr>
              <a:buSzPts val="1600"/>
              <a:buChar char="●"/>
            </a:pPr>
            <a:r>
              <a:rPr lang="en">
                <a:solidFill>
                  <a:srgbClr val="444654"/>
                </a:solidFill>
              </a:rPr>
              <a:t>Examples: GPT-3, GPT-4, chatbots.</a:t>
            </a:r>
            <a:endParaRPr>
              <a:solidFill>
                <a:srgbClr val="444654"/>
              </a:solidFill>
            </a:endParaRPr>
          </a:p>
          <a:p>
            <a:pPr indent="0" lvl="0" marL="914400" rtl="0" algn="l">
              <a:lnSpc>
                <a:spcPct val="80000"/>
              </a:lnSpc>
              <a:spcBef>
                <a:spcPts val="0"/>
              </a:spcBef>
              <a:spcAft>
                <a:spcPts val="0"/>
              </a:spcAft>
              <a:buNone/>
            </a:pPr>
            <a:r>
              <a:t/>
            </a:r>
            <a:endParaRPr>
              <a:solidFill>
                <a:srgbClr val="444654"/>
              </a:solidFill>
            </a:endParaRPr>
          </a:p>
          <a:p>
            <a:pPr indent="-228600" lvl="0" marL="457200" rtl="0" algn="l">
              <a:lnSpc>
                <a:spcPct val="80000"/>
              </a:lnSpc>
              <a:spcBef>
                <a:spcPts val="0"/>
              </a:spcBef>
              <a:spcAft>
                <a:spcPts val="0"/>
              </a:spcAft>
              <a:buClr>
                <a:srgbClr val="444654"/>
              </a:buClr>
              <a:buSzPts val="1600"/>
              <a:buNone/>
            </a:pPr>
            <a:r>
              <a:t/>
            </a:r>
            <a:endParaRPr>
              <a:solidFill>
                <a:srgbClr val="444654"/>
              </a:solidFill>
            </a:endParaRPr>
          </a:p>
          <a:p>
            <a:pPr indent="-228600" lvl="0" marL="457200" rtl="0" algn="l">
              <a:lnSpc>
                <a:spcPct val="80000"/>
              </a:lnSpc>
              <a:spcBef>
                <a:spcPts val="0"/>
              </a:spcBef>
              <a:spcAft>
                <a:spcPts val="0"/>
              </a:spcAft>
              <a:buClr>
                <a:srgbClr val="444654"/>
              </a:buClr>
              <a:buSzPts val="1600"/>
              <a:buNone/>
            </a:pPr>
            <a:r>
              <a:t/>
            </a:r>
            <a:endParaRPr>
              <a:solidFill>
                <a:srgbClr val="444654"/>
              </a:solidFill>
            </a:endParaRPr>
          </a:p>
          <a:p>
            <a:pPr indent="-228600" lvl="0" marL="457200" rtl="0" algn="l">
              <a:lnSpc>
                <a:spcPct val="80000"/>
              </a:lnSpc>
              <a:spcBef>
                <a:spcPts val="0"/>
              </a:spcBef>
              <a:spcAft>
                <a:spcPts val="0"/>
              </a:spcAft>
              <a:buClr>
                <a:srgbClr val="444654"/>
              </a:buClr>
              <a:buSzPts val="1600"/>
              <a:buNone/>
            </a:pPr>
            <a:r>
              <a:rPr lang="en">
                <a:solidFill>
                  <a:srgbClr val="444654"/>
                </a:solidFill>
              </a:rPr>
              <a:t>Computer Vision Models: Images</a:t>
            </a:r>
            <a:endParaRPr>
              <a:solidFill>
                <a:srgbClr val="444654"/>
              </a:solidFill>
            </a:endParaRPr>
          </a:p>
          <a:p>
            <a:pPr indent="-330200" lvl="1" marL="914400" rtl="0" algn="l">
              <a:lnSpc>
                <a:spcPct val="80000"/>
              </a:lnSpc>
              <a:spcBef>
                <a:spcPts val="0"/>
              </a:spcBef>
              <a:spcAft>
                <a:spcPts val="0"/>
              </a:spcAft>
              <a:buClr>
                <a:srgbClr val="444654"/>
              </a:buClr>
              <a:buSzPts val="1600"/>
              <a:buChar char="●"/>
            </a:pPr>
            <a:r>
              <a:rPr lang="en">
                <a:solidFill>
                  <a:srgbClr val="444654"/>
                </a:solidFill>
              </a:rPr>
              <a:t>Generate and manipulate visual content, including images and videos.</a:t>
            </a:r>
            <a:endParaRPr>
              <a:solidFill>
                <a:srgbClr val="444654"/>
              </a:solidFill>
            </a:endParaRPr>
          </a:p>
          <a:p>
            <a:pPr indent="-330200" lvl="1" marL="914400" rtl="0" algn="l">
              <a:lnSpc>
                <a:spcPct val="80000"/>
              </a:lnSpc>
              <a:spcBef>
                <a:spcPts val="0"/>
              </a:spcBef>
              <a:spcAft>
                <a:spcPts val="0"/>
              </a:spcAft>
              <a:buClr>
                <a:srgbClr val="444654"/>
              </a:buClr>
              <a:buSzPts val="1600"/>
              <a:buChar char="●"/>
            </a:pPr>
            <a:r>
              <a:rPr lang="en">
                <a:solidFill>
                  <a:srgbClr val="444654"/>
                </a:solidFill>
              </a:rPr>
              <a:t>Applications: product visualization, design, image synthesis.</a:t>
            </a:r>
            <a:endParaRPr>
              <a:solidFill>
                <a:srgbClr val="444654"/>
              </a:solidFill>
            </a:endParaRPr>
          </a:p>
          <a:p>
            <a:pPr indent="-330200" lvl="1" marL="914400" rtl="0" algn="l">
              <a:lnSpc>
                <a:spcPct val="80000"/>
              </a:lnSpc>
              <a:spcBef>
                <a:spcPts val="0"/>
              </a:spcBef>
              <a:spcAft>
                <a:spcPts val="0"/>
              </a:spcAft>
              <a:buClr>
                <a:srgbClr val="444654"/>
              </a:buClr>
              <a:buSzPts val="1600"/>
              <a:buChar char="●"/>
            </a:pPr>
            <a:r>
              <a:rPr lang="en">
                <a:solidFill>
                  <a:srgbClr val="444654"/>
                </a:solidFill>
              </a:rPr>
              <a:t>Examples: Stable Diffusion</a:t>
            </a:r>
            <a:endParaRPr>
              <a:solidFill>
                <a:srgbClr val="444654"/>
              </a:solidFill>
            </a:endParaRPr>
          </a:p>
          <a:p>
            <a:pPr indent="0" lvl="0" marL="914400" rtl="0" algn="l">
              <a:lnSpc>
                <a:spcPct val="80000"/>
              </a:lnSpc>
              <a:spcBef>
                <a:spcPts val="0"/>
              </a:spcBef>
              <a:spcAft>
                <a:spcPts val="0"/>
              </a:spcAft>
              <a:buNone/>
            </a:pPr>
            <a:r>
              <a:t/>
            </a:r>
            <a:endParaRPr>
              <a:solidFill>
                <a:srgbClr val="444654"/>
              </a:solidFill>
            </a:endParaRPr>
          </a:p>
          <a:p>
            <a:pPr indent="0" lvl="0" marL="457200" rtl="0" algn="l">
              <a:lnSpc>
                <a:spcPct val="80000"/>
              </a:lnSpc>
              <a:spcBef>
                <a:spcPts val="0"/>
              </a:spcBef>
              <a:spcAft>
                <a:spcPts val="0"/>
              </a:spcAft>
              <a:buNone/>
            </a:pPr>
            <a:r>
              <a:t/>
            </a:r>
            <a:endParaRPr>
              <a:solidFill>
                <a:srgbClr val="444654"/>
              </a:solidFill>
            </a:endParaRPr>
          </a:p>
          <a:p>
            <a:pPr indent="0" lvl="0" marL="0" rtl="0" algn="l">
              <a:lnSpc>
                <a:spcPct val="80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729450" y="1322450"/>
            <a:ext cx="7688100" cy="6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00"/>
              <a:t>“Imagine the clarity and precision that context brings.”</a:t>
            </a:r>
            <a:endParaRPr sz="2200"/>
          </a:p>
        </p:txBody>
      </p:sp>
      <p:sp>
        <p:nvSpPr>
          <p:cNvPr id="100" name="Google Shape;100;p15"/>
          <p:cNvSpPr txBox="1"/>
          <p:nvPr>
            <p:ph idx="1" type="subTitle"/>
          </p:nvPr>
        </p:nvSpPr>
        <p:spPr>
          <a:xfrm>
            <a:off x="727950" y="2103300"/>
            <a:ext cx="7688100" cy="2584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lang="en" sz="1200" u="sng"/>
              <a:t>Imagine</a:t>
            </a:r>
            <a:r>
              <a:rPr lang="en" sz="1200"/>
              <a:t>:  You can set it in a role to guide its responses: "As a historian, explain the significance of the American Civil War."</a:t>
            </a:r>
            <a:endParaRPr sz="1200"/>
          </a:p>
          <a:p>
            <a:pPr indent="0" lvl="0" marL="0" rtl="0" algn="l">
              <a:lnSpc>
                <a:spcPct val="80000"/>
              </a:lnSpc>
              <a:spcBef>
                <a:spcPts val="0"/>
              </a:spcBef>
              <a:spcAft>
                <a:spcPts val="0"/>
              </a:spcAft>
              <a:buSzPts val="688"/>
              <a:buNone/>
            </a:pPr>
            <a:r>
              <a:t/>
            </a:r>
            <a:endParaRPr sz="1200"/>
          </a:p>
          <a:p>
            <a:pPr indent="0" lvl="0" marL="0" rtl="0" algn="l">
              <a:lnSpc>
                <a:spcPct val="80000"/>
              </a:lnSpc>
              <a:spcBef>
                <a:spcPts val="0"/>
              </a:spcBef>
              <a:spcAft>
                <a:spcPts val="0"/>
              </a:spcAft>
              <a:buSzPts val="688"/>
              <a:buNone/>
            </a:pPr>
            <a:r>
              <a:rPr lang="en" sz="1200" u="sng"/>
              <a:t>Clarity</a:t>
            </a:r>
            <a:r>
              <a:rPr lang="en" sz="1200"/>
              <a:t>: The prompt should clearly define what you want the model to do. Avoid ambiguity. For instance, instead of "Tell me about dogs," use "Provide a detailed description of the characteristics, behavior, and care required for domestic dogs."</a:t>
            </a:r>
            <a:endParaRPr sz="1200"/>
          </a:p>
          <a:p>
            <a:pPr indent="0" lvl="0" marL="0" rtl="0" algn="l">
              <a:lnSpc>
                <a:spcPct val="80000"/>
              </a:lnSpc>
              <a:spcBef>
                <a:spcPts val="0"/>
              </a:spcBef>
              <a:spcAft>
                <a:spcPts val="0"/>
              </a:spcAft>
              <a:buSzPts val="688"/>
              <a:buNone/>
            </a:pPr>
            <a:r>
              <a:t/>
            </a:r>
            <a:endParaRPr sz="1200"/>
          </a:p>
          <a:p>
            <a:pPr indent="0" lvl="0" marL="0" rtl="0" algn="l">
              <a:lnSpc>
                <a:spcPct val="80000"/>
              </a:lnSpc>
              <a:spcBef>
                <a:spcPts val="0"/>
              </a:spcBef>
              <a:spcAft>
                <a:spcPts val="0"/>
              </a:spcAft>
              <a:buSzPts val="688"/>
              <a:buNone/>
            </a:pPr>
            <a:r>
              <a:rPr lang="en" sz="1200" u="sng"/>
              <a:t>Precision</a:t>
            </a:r>
            <a:r>
              <a:rPr lang="en" sz="1200"/>
              <a:t>: Precise prompts yield precise responses. For example, if you want a list, specifically ask for it: "List the top 10 most populous countries in the world."</a:t>
            </a:r>
            <a:endParaRPr sz="1200"/>
          </a:p>
          <a:p>
            <a:pPr indent="0" lvl="0" marL="0" rtl="0" algn="l">
              <a:lnSpc>
                <a:spcPct val="80000"/>
              </a:lnSpc>
              <a:spcBef>
                <a:spcPts val="0"/>
              </a:spcBef>
              <a:spcAft>
                <a:spcPts val="0"/>
              </a:spcAft>
              <a:buSzPts val="688"/>
              <a:buNone/>
            </a:pPr>
            <a:r>
              <a:t/>
            </a:r>
            <a:endParaRPr sz="1200"/>
          </a:p>
          <a:p>
            <a:pPr indent="0" lvl="0" marL="0" rtl="0" algn="l">
              <a:lnSpc>
                <a:spcPct val="80000"/>
              </a:lnSpc>
              <a:spcBef>
                <a:spcPts val="0"/>
              </a:spcBef>
              <a:spcAft>
                <a:spcPts val="0"/>
              </a:spcAft>
              <a:buSzPts val="688"/>
              <a:buNone/>
            </a:pPr>
            <a:r>
              <a:rPr lang="en" sz="1200" u="sng"/>
              <a:t>Context</a:t>
            </a:r>
            <a:r>
              <a:rPr lang="en" sz="1200"/>
              <a:t>: ChatGPT responds to the immediate context of the prompt. So, establishing a clear context is crucial. For example, the prompt "Translate the following English text to French: 'Hello, how are you?'" provides clear context and instructions.</a:t>
            </a:r>
            <a:endParaRPr sz="1200"/>
          </a:p>
          <a:p>
            <a:pPr indent="0" lvl="0" marL="0" rtl="0" algn="l">
              <a:lnSpc>
                <a:spcPct val="80000"/>
              </a:lnSpc>
              <a:spcBef>
                <a:spcPts val="0"/>
              </a:spcBef>
              <a:spcAft>
                <a:spcPts val="0"/>
              </a:spcAft>
              <a:buSzPts val="688"/>
              <a:buNone/>
            </a:pPr>
            <a:r>
              <a:t/>
            </a:r>
            <a:endParaRPr sz="1200"/>
          </a:p>
          <a:p>
            <a:pPr indent="0" lvl="0" marL="0" rtl="0" algn="l">
              <a:spcBef>
                <a:spcPts val="0"/>
              </a:spcBef>
              <a:spcAft>
                <a:spcPts val="0"/>
              </a:spcAft>
              <a:buNone/>
            </a:pPr>
            <a:r>
              <a:rPr lang="en" u="sng">
                <a:solidFill>
                  <a:schemeClr val="hlink"/>
                </a:solidFill>
                <a:hlinkClick r:id="rId3"/>
              </a:rPr>
              <a:t>chatGPT</a:t>
            </a:r>
            <a:endParaRPr sz="1200"/>
          </a:p>
          <a:p>
            <a:pPr indent="0" lvl="0" marL="0" rtl="0" algn="l">
              <a:lnSpc>
                <a:spcPct val="80000"/>
              </a:lnSpc>
              <a:spcBef>
                <a:spcPts val="0"/>
              </a:spcBef>
              <a:spcAft>
                <a:spcPts val="0"/>
              </a:spcAft>
              <a:buSzPts val="688"/>
              <a:buNone/>
            </a:pPr>
            <a:r>
              <a:t/>
            </a:r>
            <a:endParaRPr sz="1200"/>
          </a:p>
          <a:p>
            <a:pPr indent="0" lvl="0" marL="0" rtl="0" algn="l">
              <a:lnSpc>
                <a:spcPct val="80000"/>
              </a:lnSpc>
              <a:spcBef>
                <a:spcPts val="0"/>
              </a:spcBef>
              <a:spcAft>
                <a:spcPts val="0"/>
              </a:spcAft>
              <a:buSzPts val="688"/>
              <a:buNone/>
            </a:pPr>
            <a:r>
              <a:t/>
            </a:r>
            <a:endParaRPr sz="1200"/>
          </a:p>
          <a:p>
            <a:pPr indent="0" lvl="0" marL="0" rtl="0" algn="l">
              <a:lnSpc>
                <a:spcPct val="80000"/>
              </a:lnSpc>
              <a:spcBef>
                <a:spcPts val="0"/>
              </a:spcBef>
              <a:spcAft>
                <a:spcPts val="0"/>
              </a:spcAft>
              <a:buSzPts val="688"/>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ChatGPT https://chat.openai.com/</a:t>
            </a:r>
            <a:endParaRPr/>
          </a:p>
        </p:txBody>
      </p:sp>
      <p:sp>
        <p:nvSpPr>
          <p:cNvPr id="106" name="Google Shape;106;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050">
                <a:solidFill>
                  <a:srgbClr val="202122"/>
                </a:solidFill>
                <a:highlight>
                  <a:srgbClr val="FFFFFF"/>
                </a:highlight>
                <a:latin typeface="Arial"/>
                <a:ea typeface="Arial"/>
                <a:cs typeface="Arial"/>
                <a:sym typeface="Arial"/>
              </a:rPr>
              <a:t>ChatGPT</a:t>
            </a:r>
            <a:r>
              <a:rPr lang="en" sz="1050">
                <a:solidFill>
                  <a:srgbClr val="202122"/>
                </a:solidFill>
                <a:highlight>
                  <a:srgbClr val="FFFFFF"/>
                </a:highlight>
                <a:latin typeface="Arial"/>
                <a:ea typeface="Arial"/>
                <a:cs typeface="Arial"/>
                <a:sym typeface="Arial"/>
              </a:rPr>
              <a:t> (</a:t>
            </a:r>
            <a:r>
              <a:rPr b="1" lang="en" sz="1050">
                <a:solidFill>
                  <a:srgbClr val="202122"/>
                </a:solidFill>
                <a:highlight>
                  <a:srgbClr val="FFFFFF"/>
                </a:highlight>
                <a:latin typeface="Arial"/>
                <a:ea typeface="Arial"/>
                <a:cs typeface="Arial"/>
                <a:sym typeface="Arial"/>
              </a:rPr>
              <a:t>Chat</a:t>
            </a:r>
            <a:r>
              <a:rPr lang="en" sz="1050">
                <a:solidFill>
                  <a:srgbClr val="202122"/>
                </a:solidFill>
                <a:highlight>
                  <a:srgbClr val="FFFFFF"/>
                </a:highlight>
                <a:latin typeface="Arial"/>
                <a:ea typeface="Arial"/>
                <a:cs typeface="Arial"/>
                <a:sym typeface="Arial"/>
              </a:rPr>
              <a:t> </a:t>
            </a:r>
            <a:r>
              <a:rPr b="1" lang="en" sz="1050">
                <a:solidFill>
                  <a:srgbClr val="202122"/>
                </a:solidFill>
                <a:highlight>
                  <a:srgbClr val="FFFFFF"/>
                </a:highlight>
                <a:latin typeface="Arial"/>
                <a:ea typeface="Arial"/>
                <a:cs typeface="Arial"/>
                <a:sym typeface="Arial"/>
              </a:rPr>
              <a:t>Generative Pre-Trained Transformer</a:t>
            </a:r>
            <a:r>
              <a:rPr lang="en" sz="1050">
                <a:solidFill>
                  <a:srgbClr val="202122"/>
                </a:solidFill>
                <a:highlight>
                  <a:srgbClr val="FFFFFF"/>
                </a:highlight>
                <a:latin typeface="Arial"/>
                <a:ea typeface="Arial"/>
                <a:cs typeface="Arial"/>
                <a:sym typeface="Arial"/>
              </a:rPr>
              <a:t>) is an artificial intelligence chatbot developed by OpenAI and launched on November 30, 2022. It is notable for enabling users to refine and steer a conversation towards a desired length, format, style, level of detail, and language used. Successive prompts and replies are taken into account at each stage of the conversation as a context.</a:t>
            </a:r>
            <a:endParaRPr sz="1050">
              <a:solidFill>
                <a:srgbClr val="202122"/>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050">
              <a:solidFill>
                <a:srgbClr val="202122"/>
              </a:solidFill>
              <a:highlight>
                <a:srgbClr val="FFFFFF"/>
              </a:highlight>
              <a:latin typeface="Arial"/>
              <a:ea typeface="Arial"/>
              <a:cs typeface="Arial"/>
              <a:sym typeface="Arial"/>
            </a:endParaRPr>
          </a:p>
        </p:txBody>
      </p:sp>
      <p:pic>
        <p:nvPicPr>
          <p:cNvPr descr="Sam Altman discusses how a new version of ChatGPT that launched this week is capable of reason and the ability to analyze images.&#10;&#10;WATCH FULL EPISODES OF WORLD NEWS TONIGHT:&#10;https://abc.com/shows/world-news-tonight&#10;&#10;WATCH WORLD NEWS TONIGHT ON HULU:&#10;https://bit.ly/3iQLwPp&#10;&#10;#worldnewstonight #abcnews #chatgpt #artificialintelligence #ai #gpt4" id="107" name="Google Shape;107;p16" title="ChatGPT: Inside the latest version with OpenAI CEO Sam Altman">
            <a:hlinkClick r:id="rId3"/>
          </p:cNvPr>
          <p:cNvPicPr preferRelativeResize="0"/>
          <p:nvPr/>
        </p:nvPicPr>
        <p:blipFill>
          <a:blip r:embed="rId4">
            <a:alphaModFix/>
          </a:blip>
          <a:stretch>
            <a:fillRect/>
          </a:stretch>
        </p:blipFill>
        <p:spPr>
          <a:xfrm>
            <a:off x="2888850" y="28647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nvSpPr>
        <p:spPr>
          <a:xfrm>
            <a:off x="621300" y="346050"/>
            <a:ext cx="7762500" cy="45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p>
          <a:p>
            <a:pPr indent="0" lvl="0" marL="0" rtl="0" algn="l">
              <a:spcBef>
                <a:spcPts val="0"/>
              </a:spcBef>
              <a:spcAft>
                <a:spcPts val="0"/>
              </a:spcAft>
              <a:buNone/>
            </a:pPr>
            <a:r>
              <a:rPr lang="en" sz="900"/>
              <a:t>Scenario:</a:t>
            </a:r>
            <a:endParaRPr sz="900"/>
          </a:p>
          <a:p>
            <a:pPr indent="-285750" lvl="1" marL="914400" rtl="0" algn="l">
              <a:spcBef>
                <a:spcPts val="0"/>
              </a:spcBef>
              <a:spcAft>
                <a:spcPts val="0"/>
              </a:spcAft>
              <a:buSzPts val="900"/>
              <a:buChar char="●"/>
            </a:pPr>
            <a:r>
              <a:rPr lang="en" sz="900"/>
              <a:t>Sarah owns an e-commerce business specializing in handmade jewelry.</a:t>
            </a:r>
            <a:endParaRPr sz="900"/>
          </a:p>
          <a:p>
            <a:pPr indent="-285750" lvl="1" marL="914400" rtl="0" algn="l">
              <a:spcBef>
                <a:spcPts val="0"/>
              </a:spcBef>
              <a:spcAft>
                <a:spcPts val="0"/>
              </a:spcAft>
              <a:buSzPts val="900"/>
              <a:buChar char="●"/>
            </a:pPr>
            <a:r>
              <a:rPr lang="en" sz="900"/>
              <a:t>She receives a high volume of customer inquiries and struggles to respond quickly.</a:t>
            </a:r>
            <a:endParaRPr sz="900"/>
          </a:p>
          <a:p>
            <a:pPr indent="0" lvl="0" marL="914400" rtl="0" algn="l">
              <a:spcBef>
                <a:spcPts val="0"/>
              </a:spcBef>
              <a:spcAft>
                <a:spcPts val="0"/>
              </a:spcAft>
              <a:buNone/>
            </a:pPr>
            <a:r>
              <a:t/>
            </a:r>
            <a:endParaRPr sz="900"/>
          </a:p>
          <a:p>
            <a:pPr indent="0" lvl="0" marL="0" rtl="0" algn="l">
              <a:spcBef>
                <a:spcPts val="0"/>
              </a:spcBef>
              <a:spcAft>
                <a:spcPts val="0"/>
              </a:spcAft>
              <a:buNone/>
            </a:pPr>
            <a:r>
              <a:rPr lang="en" sz="900"/>
              <a:t>Implementation:</a:t>
            </a:r>
            <a:endParaRPr sz="900"/>
          </a:p>
          <a:p>
            <a:pPr indent="-285750" lvl="1" marL="914400" rtl="0" algn="l">
              <a:spcBef>
                <a:spcPts val="0"/>
              </a:spcBef>
              <a:spcAft>
                <a:spcPts val="0"/>
              </a:spcAft>
              <a:buSzPts val="900"/>
              <a:buChar char="●"/>
            </a:pPr>
            <a:r>
              <a:rPr lang="en" sz="900"/>
              <a:t>Sarah integrates ChatGPT into her </a:t>
            </a:r>
            <a:r>
              <a:rPr lang="en" sz="900"/>
              <a:t>website's chatbot system</a:t>
            </a:r>
            <a:r>
              <a:rPr lang="en" sz="900"/>
              <a:t>.</a:t>
            </a:r>
            <a:endParaRPr sz="900"/>
          </a:p>
          <a:p>
            <a:pPr indent="-285750" lvl="1" marL="914400" rtl="0" algn="l">
              <a:spcBef>
                <a:spcPts val="0"/>
              </a:spcBef>
              <a:spcAft>
                <a:spcPts val="0"/>
              </a:spcAft>
              <a:buSzPts val="900"/>
              <a:buChar char="●"/>
            </a:pPr>
            <a:r>
              <a:rPr lang="en" sz="900"/>
              <a:t>Customers can ask questions about products, shipping, or order status.</a:t>
            </a:r>
            <a:endParaRPr sz="900"/>
          </a:p>
          <a:p>
            <a:pPr indent="0" lvl="0" marL="914400" rtl="0" algn="l">
              <a:spcBef>
                <a:spcPts val="0"/>
              </a:spcBef>
              <a:spcAft>
                <a:spcPts val="0"/>
              </a:spcAft>
              <a:buNone/>
            </a:pPr>
            <a:r>
              <a:t/>
            </a:r>
            <a:endParaRPr sz="900"/>
          </a:p>
          <a:p>
            <a:pPr indent="0" lvl="0" marL="0" rtl="0" algn="l">
              <a:spcBef>
                <a:spcPts val="0"/>
              </a:spcBef>
              <a:spcAft>
                <a:spcPts val="0"/>
              </a:spcAft>
              <a:buNone/>
            </a:pPr>
            <a:r>
              <a:rPr lang="en" sz="900"/>
              <a:t>Benefits</a:t>
            </a:r>
            <a:endParaRPr sz="900"/>
          </a:p>
          <a:p>
            <a:pPr indent="0" lvl="0" marL="0" rtl="0" algn="l">
              <a:spcBef>
                <a:spcPts val="0"/>
              </a:spcBef>
              <a:spcAft>
                <a:spcPts val="0"/>
              </a:spcAft>
              <a:buNone/>
            </a:pPr>
            <a:r>
              <a:rPr lang="en" sz="900"/>
              <a:t>Improved Customer Experience:</a:t>
            </a:r>
            <a:endParaRPr sz="900"/>
          </a:p>
          <a:p>
            <a:pPr indent="0" lvl="0" marL="0" rtl="0" algn="l">
              <a:spcBef>
                <a:spcPts val="0"/>
              </a:spcBef>
              <a:spcAft>
                <a:spcPts val="0"/>
              </a:spcAft>
              <a:buNone/>
            </a:pPr>
            <a:r>
              <a:rPr lang="en" sz="900"/>
              <a:t>ChatGPT provides instant responses, reducing customer wait time.</a:t>
            </a:r>
            <a:endParaRPr sz="900"/>
          </a:p>
          <a:p>
            <a:pPr indent="0" lvl="0" marL="0" rtl="0" algn="l">
              <a:spcBef>
                <a:spcPts val="0"/>
              </a:spcBef>
              <a:spcAft>
                <a:spcPts val="0"/>
              </a:spcAft>
              <a:buNone/>
            </a:pPr>
            <a:r>
              <a:rPr lang="en" sz="900"/>
              <a:t>Customers receive accurate and helpful information anytime, enhancing satisfaction.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Time and Resource Savings:</a:t>
            </a:r>
            <a:endParaRPr sz="900"/>
          </a:p>
          <a:p>
            <a:pPr indent="-285750" lvl="2" marL="1371600" rtl="0" algn="l">
              <a:spcBef>
                <a:spcPts val="0"/>
              </a:spcBef>
              <a:spcAft>
                <a:spcPts val="0"/>
              </a:spcAft>
              <a:buSzPts val="900"/>
              <a:buChar char="●"/>
            </a:pPr>
            <a:r>
              <a:rPr lang="en" sz="900"/>
              <a:t>Sarah's team spends less time manually answering repetitive inquiries.</a:t>
            </a:r>
            <a:endParaRPr sz="900"/>
          </a:p>
          <a:p>
            <a:pPr indent="-285750" lvl="2" marL="1371600" rtl="0" algn="l">
              <a:spcBef>
                <a:spcPts val="0"/>
              </a:spcBef>
              <a:spcAft>
                <a:spcPts val="0"/>
              </a:spcAft>
              <a:buSzPts val="900"/>
              <a:buChar char="●"/>
            </a:pPr>
            <a:r>
              <a:rPr lang="en" sz="900"/>
              <a:t>They can focus on more complex tasks, such as order fulfillment or product development.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Scalability:</a:t>
            </a:r>
            <a:endParaRPr sz="900"/>
          </a:p>
          <a:p>
            <a:pPr indent="-285750" lvl="2" marL="1371600" rtl="0" algn="l">
              <a:spcBef>
                <a:spcPts val="0"/>
              </a:spcBef>
              <a:spcAft>
                <a:spcPts val="0"/>
              </a:spcAft>
              <a:buSzPts val="900"/>
              <a:buChar char="●"/>
            </a:pPr>
            <a:r>
              <a:rPr lang="en" sz="900"/>
              <a:t>ChatGPT handles multiple customer inquiries simultaneously, scaling with demand.</a:t>
            </a:r>
            <a:endParaRPr sz="900"/>
          </a:p>
          <a:p>
            <a:pPr indent="-285750" lvl="2" marL="1371600" rtl="0" algn="l">
              <a:spcBef>
                <a:spcPts val="0"/>
              </a:spcBef>
              <a:spcAft>
                <a:spcPts val="0"/>
              </a:spcAft>
              <a:buSzPts val="900"/>
              <a:buChar char="●"/>
            </a:pPr>
            <a:r>
              <a:rPr lang="en" sz="900"/>
              <a:t>Sarah's business can efficiently handle growth without adding significant support staff.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Results:</a:t>
            </a:r>
            <a:endParaRPr sz="900"/>
          </a:p>
          <a:p>
            <a:pPr indent="-285750" lvl="1" marL="914400" rtl="0" algn="l">
              <a:spcBef>
                <a:spcPts val="0"/>
              </a:spcBef>
              <a:spcAft>
                <a:spcPts val="0"/>
              </a:spcAft>
              <a:buSzPts val="900"/>
              <a:buChar char="●"/>
            </a:pPr>
            <a:r>
              <a:rPr lang="en" sz="900"/>
              <a:t>Faster response times lead to increased customer satisfaction and loyalty.</a:t>
            </a:r>
            <a:endParaRPr sz="900"/>
          </a:p>
          <a:p>
            <a:pPr indent="-285750" lvl="1" marL="914400" rtl="0" algn="l">
              <a:spcBef>
                <a:spcPts val="0"/>
              </a:spcBef>
              <a:spcAft>
                <a:spcPts val="0"/>
              </a:spcAft>
              <a:buSzPts val="900"/>
              <a:buChar char="●"/>
            </a:pPr>
            <a:r>
              <a:rPr lang="en" sz="900"/>
              <a:t>Sarah's team can handle a higher volume of inquiries without compromising quality.</a:t>
            </a:r>
            <a:endParaRPr sz="900"/>
          </a:p>
          <a:p>
            <a:pPr indent="-285750" lvl="1" marL="914400" rtl="0" algn="l">
              <a:spcBef>
                <a:spcPts val="0"/>
              </a:spcBef>
              <a:spcAft>
                <a:spcPts val="0"/>
              </a:spcAft>
              <a:buSzPts val="900"/>
              <a:buChar char="●"/>
            </a:pPr>
            <a:r>
              <a:rPr lang="en" sz="900"/>
              <a:t>The automated chatbot system frees up resources for strategic business activities.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Conclusion:</a:t>
            </a:r>
            <a:endParaRPr sz="900"/>
          </a:p>
          <a:p>
            <a:pPr indent="-285750" lvl="1" marL="914400" rtl="0" algn="l">
              <a:spcBef>
                <a:spcPts val="0"/>
              </a:spcBef>
              <a:spcAft>
                <a:spcPts val="0"/>
              </a:spcAft>
              <a:buSzPts val="900"/>
              <a:buChar char="●"/>
            </a:pPr>
            <a:r>
              <a:rPr lang="en" sz="900"/>
              <a:t>Implementing ChatGPT for customer support streamlines operations and enhances the customer experience.</a:t>
            </a:r>
            <a:endParaRPr sz="900"/>
          </a:p>
          <a:p>
            <a:pPr indent="-285750" lvl="1" marL="914400" rtl="0" algn="l">
              <a:spcBef>
                <a:spcPts val="0"/>
              </a:spcBef>
              <a:spcAft>
                <a:spcPts val="0"/>
              </a:spcAft>
              <a:buSzPts val="900"/>
              <a:buChar char="●"/>
            </a:pPr>
            <a:r>
              <a:rPr lang="en" sz="900"/>
              <a:t>Business owners like Sarah can leverage generative intelligence tools to improve efficiency and grow their businesses.</a:t>
            </a:r>
            <a:endParaRPr sz="900"/>
          </a:p>
          <a:p>
            <a:pPr indent="0" lvl="0" marL="0" rtl="0" algn="l">
              <a:spcBef>
                <a:spcPts val="0"/>
              </a:spcBef>
              <a:spcAft>
                <a:spcPts val="0"/>
              </a:spcAft>
              <a:buNone/>
            </a:pPr>
            <a:r>
              <a:rPr lang="en" sz="900"/>
              <a:t>Note: Use visuals, customer testimonials, or metrics to showcase the impact of using ChatGPT in the example scenario.</a:t>
            </a:r>
            <a:endParaRPr sz="900"/>
          </a:p>
          <a:p>
            <a:pPr indent="0" lvl="0" marL="0" rtl="0" algn="l">
              <a:spcBef>
                <a:spcPts val="0"/>
              </a:spcBef>
              <a:spcAft>
                <a:spcPts val="0"/>
              </a:spcAft>
              <a:buNone/>
            </a:pPr>
            <a:r>
              <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Stable Diffusion</a:t>
            </a:r>
            <a:endParaRPr/>
          </a:p>
        </p:txBody>
      </p:sp>
      <p:sp>
        <p:nvSpPr>
          <p:cNvPr id="118" name="Google Shape;118;p18"/>
          <p:cNvSpPr txBox="1"/>
          <p:nvPr>
            <p:ph idx="1" type="body"/>
          </p:nvPr>
        </p:nvSpPr>
        <p:spPr>
          <a:xfrm>
            <a:off x="729450" y="2045650"/>
            <a:ext cx="3842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Stable Diffusion is a deep learning, text-to-image model released in 2022. It is primarily used to generate detailed images conditioned on text descriptions, though it can also be applied to other tasks such as inpainting, outpainting, and generating image-to-image translations guided by a text prompt.</a:t>
            </a:r>
            <a:endParaRPr/>
          </a:p>
        </p:txBody>
      </p:sp>
      <p:pic>
        <p:nvPicPr>
          <p:cNvPr id="119" name="Google Shape;119;p18"/>
          <p:cNvPicPr preferRelativeResize="0"/>
          <p:nvPr/>
        </p:nvPicPr>
        <p:blipFill>
          <a:blip r:embed="rId3">
            <a:alphaModFix/>
          </a:blip>
          <a:stretch>
            <a:fillRect/>
          </a:stretch>
        </p:blipFill>
        <p:spPr>
          <a:xfrm>
            <a:off x="4662475" y="1579575"/>
            <a:ext cx="4267051" cy="23995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a:t>
            </a:r>
            <a:r>
              <a:rPr lang="en"/>
              <a:t> importance of </a:t>
            </a:r>
            <a:r>
              <a:rPr lang="en"/>
              <a:t>Negative Prompts</a:t>
            </a:r>
            <a:endParaRPr/>
          </a:p>
        </p:txBody>
      </p:sp>
      <p:sp>
        <p:nvSpPr>
          <p:cNvPr id="125" name="Google Shape;125;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Using negative prompts is another great way to steer the image, but instead of putting in what you want, you put in what you don’t want. They don’t need to be objects. They can also be styles and unwanted attributes. (e.g. ugly, deformed)</a:t>
            </a:r>
            <a:endParaRPr/>
          </a:p>
          <a:p>
            <a:pPr indent="0" lvl="0" marL="0" rtl="0" algn="l">
              <a:spcBef>
                <a:spcPts val="1200"/>
              </a:spcBef>
              <a:spcAft>
                <a:spcPts val="0"/>
              </a:spcAft>
              <a:buNone/>
            </a:pPr>
            <a:r>
              <a:rPr lang="en"/>
              <a:t>Lets use a universal negative prompt. </a:t>
            </a:r>
            <a:endParaRPr/>
          </a:p>
          <a:p>
            <a:pPr indent="0" lvl="0" marL="0" rtl="0" algn="l">
              <a:spcBef>
                <a:spcPts val="1200"/>
              </a:spcBef>
              <a:spcAft>
                <a:spcPts val="0"/>
              </a:spcAft>
              <a:buNone/>
            </a:pPr>
            <a:r>
              <a:rPr lang="en"/>
              <a:t>ugly, tiling, poorly drawn hands, poorly drawn feet, poorly drawn face, out of frame, extra limbs, disfigured, deformed, body out of frame, bad anatomy, watermark, signature, cut off, low contrast, underexposed, overexposed, bad art, beginner, amateur, distorted face, blurry, draft, grainy</a:t>
            </a:r>
            <a:endParaRPr/>
          </a:p>
          <a:p>
            <a:pPr indent="0" lvl="0" marL="0" rtl="0" algn="l">
              <a:spcBef>
                <a:spcPts val="1200"/>
              </a:spcBef>
              <a:spcAft>
                <a:spcPts val="0"/>
              </a:spcAft>
              <a:buNone/>
            </a:pPr>
            <a:r>
              <a:rPr lang="en"/>
              <a:t>Negative prompt gives you an additional way to control text-to-image generation. </a:t>
            </a:r>
            <a:endParaRPr/>
          </a:p>
          <a:p>
            <a:pPr indent="0" lvl="0" marL="0" rtl="0" algn="l">
              <a:spcBef>
                <a:spcPts val="1200"/>
              </a:spcBef>
              <a:spcAft>
                <a:spcPts val="0"/>
              </a:spcAft>
              <a:buNone/>
            </a:pPr>
            <a:r>
              <a:rPr lang="en" u="sng">
                <a:solidFill>
                  <a:schemeClr val="accent5"/>
                </a:solidFill>
                <a:hlinkClick r:id="rId3">
                  <a:extLst>
                    <a:ext uri="{A12FA001-AC4F-418D-AE19-62706E023703}">
                      <ahyp:hlinkClr val="tx"/>
                    </a:ext>
                  </a:extLst>
                </a:hlinkClick>
              </a:rPr>
              <a:t>Lets Try</a:t>
            </a:r>
            <a:r>
              <a:rPr lang="en"/>
              <a:t>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727650" y="1285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Wolfram Alpha</a:t>
            </a:r>
            <a:endParaRPr/>
          </a:p>
        </p:txBody>
      </p:sp>
      <p:sp>
        <p:nvSpPr>
          <p:cNvPr id="131" name="Google Shape;131;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WolframAlpha is an answer engine developed by Wolfram Research. It answers factual queries by computing answers from externally sourced data. WolframAlpha was released on May 18, 2009, and is based on Wolfram's earlier product Wolfram Mathematica, a technical computing platform.</a:t>
            </a:r>
            <a:endParaRPr/>
          </a:p>
          <a:p>
            <a:pPr indent="0" lvl="0" marL="0" rtl="0" algn="l">
              <a:spcBef>
                <a:spcPts val="1200"/>
              </a:spcBef>
              <a:spcAft>
                <a:spcPts val="1200"/>
              </a:spcAft>
              <a:buNone/>
            </a:pPr>
            <a:r>
              <a:rPr lang="en" u="sng">
                <a:solidFill>
                  <a:schemeClr val="hlink"/>
                </a:solidFill>
                <a:hlinkClick r:id="rId3"/>
              </a:rPr>
              <a:t>Lets Try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SGE (search generative experience), Workplace Labs and Bard by Google</a:t>
            </a:r>
            <a:endParaRPr/>
          </a:p>
        </p:txBody>
      </p:sp>
      <p:sp>
        <p:nvSpPr>
          <p:cNvPr id="137" name="Google Shape;137;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a:t>
            </a:r>
            <a:r>
              <a:rPr lang="en"/>
              <a:t>tilizes generative AI to provide more personalized responses to open-ended search queries. Bard, another large language model released two months ago, has received updates and new features, including the ability to include images alongside text in prompts and coding upgrades.</a:t>
            </a:r>
            <a:endParaRPr/>
          </a:p>
          <a:p>
            <a:pPr indent="0" lvl="0" marL="0" rtl="0" algn="l">
              <a:spcBef>
                <a:spcPts val="1200"/>
              </a:spcBef>
              <a:spcAft>
                <a:spcPts val="1200"/>
              </a:spcAft>
              <a:buNone/>
            </a:pPr>
            <a:r>
              <a:rPr lang="en"/>
              <a:t>Lets Try It: </a:t>
            </a:r>
            <a:r>
              <a:rPr lang="en" u="sng">
                <a:solidFill>
                  <a:schemeClr val="hlink"/>
                </a:solidFill>
                <a:hlinkClick r:id="rId3"/>
              </a:rPr>
              <a:t>Write an email</a:t>
            </a:r>
            <a:r>
              <a:rPr lang="en"/>
              <a:t>, </a:t>
            </a:r>
            <a:r>
              <a:rPr lang="en" u="sng">
                <a:solidFill>
                  <a:schemeClr val="hlink"/>
                </a:solidFill>
                <a:hlinkClick r:id="rId4"/>
              </a:rPr>
              <a:t>Create a document</a:t>
            </a: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